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7" r:id="rId5"/>
    <p:sldId id="279" r:id="rId6"/>
    <p:sldId id="259" r:id="rId7"/>
    <p:sldId id="260" r:id="rId8"/>
    <p:sldId id="261" r:id="rId9"/>
    <p:sldId id="262" r:id="rId10"/>
    <p:sldId id="263" r:id="rId11"/>
    <p:sldId id="271" r:id="rId12"/>
    <p:sldId id="264" r:id="rId13"/>
    <p:sldId id="266" r:id="rId14"/>
    <p:sldId id="272" r:id="rId15"/>
    <p:sldId id="277" r:id="rId16"/>
    <p:sldId id="270" r:id="rId17"/>
    <p:sldId id="274" r:id="rId18"/>
    <p:sldId id="268" r:id="rId19"/>
    <p:sldId id="273" r:id="rId20"/>
    <p:sldId id="276" r:id="rId21"/>
    <p:sldId id="269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DAD7-CDCA-4B7F-C13C-84E2DBB5C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2620C-3881-9CA5-E30D-150503202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1ADF3-0A2E-235F-6E09-FE4AEC12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311C-34AB-4AAE-73A1-F2177726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6023D-EF46-89B1-AC93-A183BC0E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4AA3-7857-33F0-70E2-910A4A49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3664A-FBB3-0D0E-4E68-CDE12AFF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B4FB5-DEE8-FF69-F8D2-CFC428BB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E5B7-E81A-04B8-EB37-D8962514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51E4-EC2B-E7D0-5743-AEC00C15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B8E57-D4D5-6479-933F-9C4E9F96C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C5EC1-EAB5-31E3-E722-7E2E541B7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58612-AF57-1B14-3F58-73FDB16D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BA42-356C-5C0B-F1B3-114B0416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9EC46-30F5-760B-C260-5A55265E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4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1B3F-30CF-1C68-A5A3-C53C2475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03112-8C3A-95E9-4433-FB88ED0D6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7734-3AC1-855D-B7A6-74C9D8BC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C744-8287-877D-C645-4BB4E755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91008-68BE-3187-8E8E-5EFCEE72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0893-92F1-0CF2-6D83-D17460E7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C050F-37CD-1081-4DA0-DA4196B5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144E-4675-01A1-D1A2-2A82A079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631C6-902A-CAC8-C54A-E31FBB1B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7F57-620D-2E58-229B-2CD45C66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99DA-F357-4741-EE17-211433F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0B60-B3D7-2702-C450-D4F771F98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334C3-6C06-BD58-21C2-E7DA296C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25FB7-A231-064B-B7CE-9633832B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22F65-7E30-F9D8-04F1-A1B8F936B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A29FE-10A7-ECB9-9160-B219D7EB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90D4-4029-DAA1-9AF4-A7211BEB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F4E41-41B5-69AC-54FF-B100DE4FF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71C3D-1205-F7C7-32A8-E5F372E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8FF2A-14E5-CCE3-AA14-2556DFE3A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10A9F-240F-3113-FD9A-5F3CF14DA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57DE6-378C-3098-23CE-502196C8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3A466-74F7-B1AD-A981-6C186615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AD8C9-C9A7-2276-2F7E-64140500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9338-8FB6-5666-E327-83734D57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00E1B-F473-420F-41E3-6C56FA68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C34C9-5197-B18A-0A81-60519F09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B01BD-A5C1-5977-21FB-BAAFCB3D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B160F-C3E3-7811-1D41-03E1AF8F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2F48D-6C38-7970-DCFF-9DEBBC9B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6599D-FC01-F05A-3A97-22AD92E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5616-39F8-DE46-7AF1-BE598BC5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B1B1-99D4-F6F0-75D2-7981D848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F0596-938C-84C2-B4BA-23ABAF518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430A7-9F10-161E-0ABF-E02B28A6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EEBCF-E0DF-0C79-C3A8-3E538FAC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F65EA-24BB-7D33-66D3-7F09B8D5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26CA-4DF7-70FD-1704-3CF598CC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71DEB-A253-444D-F44B-AEF2C5879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8655-6F47-6822-30FB-4C69C50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7796C-4069-BE1D-E625-54C6C461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E0BA-449A-4F83-738B-5DBBE2F6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1EF22-A41D-1E31-C6AD-38A9B5BC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4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6101F-8F1C-B835-03A3-A6080A9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7198-C97B-68F1-F805-C28BBFCD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A5455-BD82-1BC5-C12A-188AC16CE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1FE50-08E6-4783-A387-EE906BAB9B4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71321-A80B-D7D0-4D67-EC64292E6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DED5-B0D9-A332-A84E-79A1BFF6E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88E1-1127-4F1F-967C-79C37EE5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3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rofile.php?id=61555290137986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stagram.com/resinique.pk/" TargetMode="External"/><Relationship Id="rId4" Type="http://schemas.openxmlformats.org/officeDocument/2006/relationships/hyperlink" Target="https://20b-083-cs.wixsite.com/resiniqu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E775B3-883C-1B89-3BA8-16A3F3C90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2" r="1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E48-CC25-AAC6-39E4-D57CB5095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MARKETING PROJECT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56B1B25-CD77-DB66-0657-975055DAD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 MEMBERS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Musab Khan(20B-068-CS)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Faiqa</a:t>
            </a:r>
            <a:r>
              <a:rPr lang="en-US" dirty="0">
                <a:solidFill>
                  <a:srgbClr val="FFFFFF"/>
                </a:solidFill>
              </a:rPr>
              <a:t>(20B-105-CS)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Saif(20B-083-CS)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73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2B9DE-36C5-0543-47ED-0376DB27E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999" y="1012340"/>
            <a:ext cx="3162768" cy="14424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INDUSTRY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4C352-3F94-4A71-C3F8-063E3C95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9999" y="2717706"/>
            <a:ext cx="4036333" cy="2656153"/>
          </a:xfrm>
        </p:spPr>
        <p:txBody>
          <a:bodyPr anchor="b">
            <a:noAutofit/>
          </a:bodyPr>
          <a:lstStyle/>
          <a:p>
            <a:pPr algn="l"/>
            <a:r>
              <a:rPr lang="en-US" sz="2000" dirty="0"/>
              <a:t>The global epoxy resin market size was estimated at USD 12.5 billion in 2021 and is expected to hit around USD 23.4 billion by 2030 and expanding growth at a compound annual growth rate (CAGR) of 7.22% during the forecast period 2022 to 2030. U.S. epoxy resin market was valued at USD 2.1 billion in 2022.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6348B2-5D46-3B13-9A3A-99ADFDCA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30324" r="44284" b="19341"/>
          <a:stretch/>
        </p:blipFill>
        <p:spPr>
          <a:xfrm>
            <a:off x="5922492" y="1744924"/>
            <a:ext cx="5536001" cy="33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able with a wood table with a table and plates&#10;&#10;Description automatically generated">
            <a:extLst>
              <a:ext uri="{FF2B5EF4-FFF2-40B4-BE49-F238E27FC236}">
                <a16:creationId xmlns:a16="http://schemas.microsoft.com/office/drawing/2014/main" id="{877DB467-2EFE-C1DE-BC67-7598F6897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3" b="5048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81B9D-25A3-7E9B-17E1-E2A32A234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effectLst/>
              </a:rPr>
              <a:t>Market Segment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C1003-6AA8-64F5-EC94-0C17913F9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48842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Teenagers:</a:t>
            </a:r>
            <a:r>
              <a:rPr lang="en-US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1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Young people who want to express themselves through trendy and personalized art and craft things. Our offers appeal to their quest for distinctive and expressive products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Small Fabric Industries:</a:t>
            </a:r>
            <a:r>
              <a:rPr lang="en-US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1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Companies in the events and promotions business looking for customizable goods to boost their brand's visibility. </a:t>
            </a:r>
            <a:r>
              <a:rPr lang="en-US" sz="21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CraftVista</a:t>
            </a:r>
            <a:r>
              <a:rPr lang="en-US" sz="21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offers a creative alternative for creating one-of-a-kind and memorable event items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Arts and Crafts Enthusiast</a:t>
            </a:r>
            <a:r>
              <a:rPr lang="en-US" sz="3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:</a:t>
            </a:r>
            <a:r>
              <a:rPr lang="en-US" sz="3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Individuals driven by a passion for one-of-a-kind, handmade goods who build a community around shared interests are known as arts and crafts enthusiasts. </a:t>
            </a:r>
            <a:r>
              <a:rPr lang="en-US" sz="23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Resinique</a:t>
            </a:r>
            <a:r>
              <a:rPr lang="en-US" sz="23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is a gathering place for like-minded people to find and acquire one-of-a-kind items.</a:t>
            </a:r>
            <a:endParaRPr lang="en-US" sz="18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Event Planning Organizations:</a:t>
            </a:r>
            <a:r>
              <a:rPr lang="en-US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Professional event planners and organizations seeking unique, innovative goods to enhance the visual appeal and theme of events. </a:t>
            </a:r>
            <a:r>
              <a:rPr lang="en-US" sz="23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Resinique</a:t>
            </a:r>
            <a:r>
              <a:rPr lang="en-US" sz="23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works with event planners to produce customizable items with a unique flair for different occasions.</a:t>
            </a:r>
            <a:endParaRPr lang="en-US" sz="18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0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blue bags with polka dots&#10;&#10;Description automatically generated">
            <a:extLst>
              <a:ext uri="{FF2B5EF4-FFF2-40B4-BE49-F238E27FC236}">
                <a16:creationId xmlns:a16="http://schemas.microsoft.com/office/drawing/2014/main" id="{44EDD211-8048-C842-34BF-07DC63F9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r="1373" b="-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63065-D63C-D5EA-219C-79474E182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</a:rPr>
              <a:t>Marketing of the Company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9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79491-1431-FF19-264A-7E9A1E134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1214100" cy="474382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/>
              </a:rPr>
              <a:t>Product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800" dirty="0" err="1">
                <a:solidFill>
                  <a:schemeClr val="bg1"/>
                </a:solidFill>
                <a:effectLst/>
              </a:rPr>
              <a:t>Resinique's</a:t>
            </a:r>
            <a:r>
              <a:rPr lang="en-US" sz="1800" dirty="0">
                <a:solidFill>
                  <a:schemeClr val="bg1"/>
                </a:solidFill>
                <a:effectLst/>
              </a:rPr>
              <a:t> product strategy is around providing a broad and unique range of handcrafted things, with a focus on resin products, goodie bags, keychains, and bookmarks</a:t>
            </a:r>
          </a:p>
          <a:p>
            <a:pPr algn="l"/>
            <a:br>
              <a:rPr lang="en-US" sz="1700" dirty="0">
                <a:solidFill>
                  <a:schemeClr val="bg1"/>
                </a:solidFill>
                <a:effectLst/>
              </a:rPr>
            </a:br>
            <a:r>
              <a:rPr lang="en-US" b="1" dirty="0">
                <a:solidFill>
                  <a:schemeClr val="bg1"/>
                </a:solidFill>
                <a:effectLst/>
              </a:rPr>
              <a:t>Price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9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1900" dirty="0">
                <a:solidFill>
                  <a:schemeClr val="bg1"/>
                </a:solidFill>
                <a:effectLst/>
              </a:rPr>
              <a:t> employs a competitive pricing strategy to ensure that its handcrafted items are economically priced while reflecting the quality, craftsmanship, and value offered by customization. The pricing structure is explicit,</a:t>
            </a:r>
            <a:br>
              <a:rPr lang="en-US" sz="1700" dirty="0">
                <a:solidFill>
                  <a:schemeClr val="bg1"/>
                </a:solidFill>
                <a:effectLst/>
              </a:rPr>
            </a:br>
            <a:endParaRPr lang="en-US" sz="170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</a:rPr>
              <a:t>Place</a:t>
            </a:r>
          </a:p>
          <a:p>
            <a:pPr algn="l"/>
            <a:r>
              <a:rPr lang="en-US" sz="18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1800" dirty="0">
                <a:solidFill>
                  <a:schemeClr val="bg1"/>
                </a:solidFill>
                <a:effectLst/>
              </a:rPr>
              <a:t> largely works through online platforms, with a strong online presence on social media sites such as Instagram and Facebook</a:t>
            </a:r>
            <a:br>
              <a:rPr lang="en-US" sz="1700" dirty="0">
                <a:solidFill>
                  <a:schemeClr val="bg1"/>
                </a:solidFill>
                <a:effectLst/>
              </a:rPr>
            </a:br>
            <a:endParaRPr lang="en-US" sz="170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</a:rPr>
              <a:t>Promotion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800" dirty="0" err="1">
                <a:solidFill>
                  <a:schemeClr val="bg1"/>
                </a:solidFill>
                <a:effectLst/>
              </a:rPr>
              <a:t>Resinique's</a:t>
            </a:r>
            <a:r>
              <a:rPr lang="en-US" sz="1800" dirty="0">
                <a:solidFill>
                  <a:schemeClr val="bg1"/>
                </a:solidFill>
                <a:effectLst/>
              </a:rPr>
              <a:t> promotion strategy is centered on active social media involvement, with visually appealing material used to highlight items, engage with the audience, and develop a feeling of community around the brand</a:t>
            </a:r>
            <a:br>
              <a:rPr lang="en-US" sz="1800" dirty="0">
                <a:solidFill>
                  <a:schemeClr val="bg1"/>
                </a:solidFill>
                <a:effectLst/>
              </a:rPr>
            </a:br>
            <a:r>
              <a:rPr lang="en-US" sz="1800" dirty="0">
                <a:solidFill>
                  <a:schemeClr val="bg1"/>
                </a:solidFill>
                <a:effectLst/>
              </a:rPr>
              <a:t>Products and Offers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9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okmark with gold and red flowers on top of it&#10;&#10;Description automatically generated">
            <a:extLst>
              <a:ext uri="{FF2B5EF4-FFF2-40B4-BE49-F238E27FC236}">
                <a16:creationId xmlns:a16="http://schemas.microsoft.com/office/drawing/2014/main" id="{06E1E5DF-6835-DBAC-EF78-D0DD16C3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 r="2317" b="972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6513A-BEAE-93F5-FB35-D4D733ED7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effectLst/>
              </a:rPr>
              <a:t>Marketing Plan and Operations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477CA-69D1-6EFC-8DFE-A18ECB212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3" y="2718054"/>
            <a:ext cx="4510395" cy="3912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Age group: </a:t>
            </a:r>
            <a:r>
              <a:rPr lang="en-US" sz="1600" dirty="0">
                <a:solidFill>
                  <a:schemeClr val="bg1"/>
                </a:solidFill>
                <a:effectLst/>
              </a:rPr>
              <a:t>Mostly aimed to teenagers and others interested in arts and crafts.</a:t>
            </a:r>
          </a:p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Location:</a:t>
            </a:r>
            <a:r>
              <a:rPr lang="en-US" sz="1600" dirty="0">
                <a:solidFill>
                  <a:schemeClr val="bg1"/>
                </a:solidFill>
                <a:effectLst/>
              </a:rPr>
              <a:t> For convenience of delivery, we are concentrating on in-city customers.</a:t>
            </a:r>
          </a:p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Population: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</a:rPr>
              <a:t>A niche population of art and craft enthusiasts is being targeted.</a:t>
            </a:r>
          </a:p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Education Level: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</a:rPr>
              <a:t>Tailoring marketing to appeal to people with a wide range of educational backgrounds.</a:t>
            </a:r>
          </a:p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Income Level:</a:t>
            </a:r>
            <a:r>
              <a:rPr lang="en-US" sz="1600" dirty="0">
                <a:solidFill>
                  <a:schemeClr val="bg1"/>
                </a:solidFill>
                <a:effectLst/>
              </a:rPr>
              <a:t> The restaurant caters to a wide range of income levels, particularly youngsters with discretionary income.</a:t>
            </a:r>
          </a:p>
          <a:p>
            <a:pPr marL="342900"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Pain Points:</a:t>
            </a:r>
            <a:r>
              <a:rPr lang="en-US" sz="1600" dirty="0">
                <a:solidFill>
                  <a:schemeClr val="bg1"/>
                </a:solidFill>
                <a:effectLst/>
              </a:rPr>
              <a:t> Identifying difficulties in locating unique, personalized art and craft products.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35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okmark with flowers on a piece of wood&#10;&#10;Description automatically generated">
            <a:extLst>
              <a:ext uri="{FF2B5EF4-FFF2-40B4-BE49-F238E27FC236}">
                <a16:creationId xmlns:a16="http://schemas.microsoft.com/office/drawing/2014/main" id="{4FBDD91A-74B3-3E45-287D-8ACDBAE1C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7" r="1" b="4038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CA197-AE9C-06A9-2918-C5AD9294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effectLst/>
              </a:rPr>
              <a:t>Organic Marketing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43264-DDD2-A656-9EBF-E3FD788B4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algn="l">
              <a:spcBef>
                <a:spcPts val="0"/>
              </a:spcBef>
              <a:spcAft>
                <a:spcPts val="600"/>
              </a:spcAft>
              <a:buSzPts val="1000"/>
            </a:pPr>
            <a:r>
              <a:rPr lang="en-US" sz="2800" b="1" dirty="0">
                <a:solidFill>
                  <a:schemeClr val="bg1"/>
                </a:solidFill>
                <a:effectLst/>
              </a:rPr>
              <a:t>Social media (</a:t>
            </a:r>
            <a:r>
              <a:rPr lang="en-US" sz="2800" b="1" u="none" strike="noStrike" dirty="0">
                <a:solidFill>
                  <a:schemeClr val="bg1"/>
                </a:solidFill>
                <a:effectLst/>
              </a:rPr>
              <a:t>Instagram</a:t>
            </a:r>
            <a:r>
              <a:rPr lang="en-US" sz="2800" b="1" dirty="0">
                <a:solidFill>
                  <a:schemeClr val="bg1"/>
                </a:solidFill>
                <a:effectLst/>
              </a:rPr>
              <a:t> &amp; </a:t>
            </a:r>
            <a:r>
              <a:rPr lang="en-US" sz="2800" b="1" dirty="0" err="1">
                <a:solidFill>
                  <a:schemeClr val="bg1"/>
                </a:solidFill>
                <a:effectLst/>
              </a:rPr>
              <a:t>Whatsapp</a:t>
            </a:r>
            <a:r>
              <a:rPr lang="en-US" sz="2800" b="1" dirty="0">
                <a:solidFill>
                  <a:schemeClr val="bg1"/>
                </a:solidFill>
                <a:effectLst/>
              </a:rPr>
              <a:t>)</a:t>
            </a:r>
            <a:endParaRPr lang="en-US" sz="2800" dirty="0">
              <a:solidFill>
                <a:schemeClr val="bg1"/>
              </a:solidFill>
              <a:effectLst/>
            </a:endParaRPr>
          </a:p>
          <a:p>
            <a:pPr marR="0" lvl="0" algn="l">
              <a:spcBef>
                <a:spcPts val="0"/>
              </a:spcBef>
              <a:spcAft>
                <a:spcPts val="600"/>
              </a:spcAft>
              <a:buSzPts val="1000"/>
            </a:pPr>
            <a:r>
              <a:rPr lang="en-US" sz="22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200" dirty="0">
                <a:solidFill>
                  <a:schemeClr val="bg1"/>
                </a:solidFill>
                <a:effectLst/>
              </a:rPr>
              <a:t> uses social media network to carefully exhibit its visually stunning products. Instagram &amp; </a:t>
            </a:r>
            <a:r>
              <a:rPr lang="en-US" sz="2200" dirty="0" err="1">
                <a:solidFill>
                  <a:schemeClr val="bg1"/>
                </a:solidFill>
                <a:effectLst/>
              </a:rPr>
              <a:t>Whatsapp</a:t>
            </a:r>
            <a:r>
              <a:rPr lang="en-US" sz="2200" dirty="0">
                <a:solidFill>
                  <a:schemeClr val="bg1"/>
                </a:solidFill>
                <a:effectLst/>
              </a:rPr>
              <a:t> groups, in example, are used as venues for audience engagement, sharing behind-the-scenes content, and running promotions.</a:t>
            </a:r>
          </a:p>
          <a:p>
            <a:pPr marR="0" lvl="0" algn="l">
              <a:spcBef>
                <a:spcPts val="0"/>
              </a:spcBef>
              <a:spcAft>
                <a:spcPts val="600"/>
              </a:spcAft>
              <a:buSzPts val="1000"/>
            </a:pPr>
            <a:r>
              <a:rPr lang="en-US" sz="2800" b="1" dirty="0">
                <a:solidFill>
                  <a:schemeClr val="bg1"/>
                </a:solidFill>
                <a:effectLst/>
              </a:rPr>
              <a:t>Blogger networks</a:t>
            </a:r>
            <a:endParaRPr lang="en-US" sz="2800" dirty="0">
              <a:solidFill>
                <a:schemeClr val="bg1"/>
              </a:solidFill>
              <a:effectLst/>
            </a:endParaRPr>
          </a:p>
          <a:p>
            <a:pPr marR="0" lvl="0" algn="l">
              <a:spcBef>
                <a:spcPts val="0"/>
              </a:spcBef>
              <a:spcAft>
                <a:spcPts val="600"/>
              </a:spcAft>
              <a:buSzPts val="1000"/>
            </a:pPr>
            <a:r>
              <a:rPr lang="en-US" sz="22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200" dirty="0">
                <a:solidFill>
                  <a:schemeClr val="bg1"/>
                </a:solidFill>
                <a:effectLst/>
              </a:rPr>
              <a:t> has deliberately engaged with influential bloggers and social media influencers, which has resulted in a considerable increase in organic reach.</a:t>
            </a:r>
          </a:p>
        </p:txBody>
      </p:sp>
    </p:spTree>
    <p:extLst>
      <p:ext uri="{BB962C8B-B14F-4D97-AF65-F5344CB8AC3E}">
        <p14:creationId xmlns:p14="http://schemas.microsoft.com/office/powerpoint/2010/main" val="375801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818F1-DAE2-C57F-C249-6EDBB351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FAMOUS REACH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21C1AC-A50F-5F74-8B06-6A87C767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9" y="2697316"/>
            <a:ext cx="5926072" cy="3496382"/>
          </a:xfrm>
          <a:prstGeom prst="rect">
            <a:avLst/>
          </a:prstGeom>
        </p:spPr>
      </p:pic>
      <p:pic>
        <p:nvPicPr>
          <p:cNvPr id="7" name="Picture 6" descr="A black screen with a blue rectangle and white text&#10;&#10;Description automatically generated">
            <a:extLst>
              <a:ext uri="{FF2B5EF4-FFF2-40B4-BE49-F238E27FC236}">
                <a16:creationId xmlns:a16="http://schemas.microsoft.com/office/drawing/2014/main" id="{141A36BE-C51A-23BF-D760-FCDCD51B1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30" y="4807138"/>
            <a:ext cx="5614416" cy="137553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05B7702-B1E2-02E3-BFAE-E9CF24F7D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63" y="4014688"/>
            <a:ext cx="2809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30AAD-1536-2132-1485-46B1247FF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6600"/>
              <a:t>SURVEY</a:t>
            </a:r>
            <a:endParaRPr lang="en-US" sz="66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7FFF07-F8AA-523C-CB2F-01D94EE7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79" y="2061341"/>
            <a:ext cx="6230273" cy="4080830"/>
          </a:xfrm>
          <a:prstGeom prst="rect">
            <a:avLst/>
          </a:prstGeom>
        </p:spPr>
      </p:pic>
      <p:pic>
        <p:nvPicPr>
          <p:cNvPr id="5" name="Picture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33B9438C-0EDB-82CB-5AF8-5740AA7F5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" y="2446477"/>
            <a:ext cx="5941505" cy="20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372E8-37C5-C930-73A6-FAD6DCECD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70218"/>
            <a:ext cx="10909640" cy="1065836"/>
          </a:xfrm>
        </p:spPr>
        <p:txBody>
          <a:bodyPr anchor="ctr">
            <a:normAutofit/>
          </a:bodyPr>
          <a:lstStyle/>
          <a:p>
            <a:r>
              <a:rPr lang="en-US" sz="6600" dirty="0"/>
              <a:t>SURVEY STATES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C71255B-2957-CE1F-97AE-DAF421B7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3" y="2406272"/>
            <a:ext cx="3842370" cy="381355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C48BAF0-F006-B75E-27F2-C5E85461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94" y="2392417"/>
            <a:ext cx="3931497" cy="3813553"/>
          </a:xfrm>
          <a:prstGeom prst="rect">
            <a:avLst/>
          </a:prstGeom>
        </p:spPr>
      </p:pic>
      <p:pic>
        <p:nvPicPr>
          <p:cNvPr id="9" name="Picture 8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36AFEB95-58E7-D85F-2783-2F3513B1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2" y="2632365"/>
            <a:ext cx="4155082" cy="15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004095A-408D-B5A5-3CF3-1BEE1950D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27138"/>
            <a:ext cx="5260975" cy="43989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DCD5B75-1E08-6C27-10CD-85931A858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0" y="1227138"/>
            <a:ext cx="1871663" cy="439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790C5-1369-810F-BCFF-1BB289D49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4506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9CC89CEF-A1AD-82B0-0FD2-8E01F6AD6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75" y="1844675"/>
            <a:ext cx="4762500" cy="3381375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108A06C-D7BF-5439-8699-78D68E9ED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75" y="5287963"/>
            <a:ext cx="4762500" cy="1006475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EF203A6C-9A07-5A3C-680B-33CE5B063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844675"/>
            <a:ext cx="42338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4593C-83A1-2BBE-B543-421AB5EB8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REVIEWS</a:t>
            </a:r>
          </a:p>
        </p:txBody>
      </p:sp>
    </p:spTree>
    <p:extLst>
      <p:ext uri="{BB962C8B-B14F-4D97-AF65-F5344CB8AC3E}">
        <p14:creationId xmlns:p14="http://schemas.microsoft.com/office/powerpoint/2010/main" val="133677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8DDD8CBA-9156-052B-4D1B-C492F71EA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7846-F099-D0F5-CA48-6AD86DA4D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72" y="236277"/>
            <a:ext cx="5044185" cy="10983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BUSINESS PLAN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FF9AE-2AF6-FEDC-A204-C58CE812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870" y="1570948"/>
            <a:ext cx="10124049" cy="374664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What Are We Selling?</a:t>
            </a:r>
            <a:endParaRPr lang="en-US" b="1" dirty="0"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have a wide variety of innovative and handmade resin items, goodie bags, keychains, bookmarks, and more</a:t>
            </a:r>
          </a:p>
          <a:p>
            <a:pPr algn="l"/>
            <a:b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Who Are We Selling To?</a:t>
            </a:r>
          </a:p>
          <a:p>
            <a:pPr algn="l"/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target market includes teenagers, small fabric industries, event planning organizations and people who enjoy arts and crafts</a:t>
            </a:r>
          </a:p>
          <a:p>
            <a:pPr algn="l"/>
            <a:b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b="1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How Are We Sourcing our Product?</a:t>
            </a:r>
          </a:p>
          <a:p>
            <a:pPr algn="l"/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precisely craft all of our products in-house, We source our materials sustainably, and our manufacturing procedures reflect our dedication to sustainability.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F014E7-B612-4079-894D-4697468C5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6334" y="493190"/>
            <a:ext cx="3619330" cy="318091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EB0D00-4F7A-41D8-B15E-B42145EA9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1784" y="397566"/>
            <a:ext cx="3848432" cy="34466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34622-7235-1201-190F-95A5F90C0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829" y="1045663"/>
            <a:ext cx="6506818" cy="1126497"/>
          </a:xfrm>
        </p:spPr>
        <p:txBody>
          <a:bodyPr anchor="b">
            <a:normAutofit/>
          </a:bodyPr>
          <a:lstStyle/>
          <a:p>
            <a:r>
              <a:rPr lang="en-US" dirty="0"/>
              <a:t>PAYMENT PROOF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425B-F2CC-B44F-4280-752E7977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8" y="2580630"/>
            <a:ext cx="11292482" cy="5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11C0A-3D54-7746-0488-C66F17475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6600" dirty="0"/>
              <a:t>FINANCAL STATEMENTS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statement&#10;&#10;Description automatically generated">
            <a:extLst>
              <a:ext uri="{FF2B5EF4-FFF2-40B4-BE49-F238E27FC236}">
                <a16:creationId xmlns:a16="http://schemas.microsoft.com/office/drawing/2014/main" id="{33608DD6-F07D-A9DA-D00E-1D32A91C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" y="2283014"/>
            <a:ext cx="5585051" cy="3965386"/>
          </a:xfrm>
          <a:prstGeom prst="rect">
            <a:avLst/>
          </a:prstGeom>
        </p:spPr>
      </p:pic>
      <p:pic>
        <p:nvPicPr>
          <p:cNvPr id="7" name="Picture 6" descr="A table with numbers and a price list&#10;&#10;Description automatically generated with medium confidence">
            <a:extLst>
              <a:ext uri="{FF2B5EF4-FFF2-40B4-BE49-F238E27FC236}">
                <a16:creationId xmlns:a16="http://schemas.microsoft.com/office/drawing/2014/main" id="{680E7F3A-6C94-3030-BF0D-AE30F8F3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3" y="2283014"/>
            <a:ext cx="6333062" cy="29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ck with a beach and sand&#10;&#10;Description automatically generated">
            <a:extLst>
              <a:ext uri="{FF2B5EF4-FFF2-40B4-BE49-F238E27FC236}">
                <a16:creationId xmlns:a16="http://schemas.microsoft.com/office/drawing/2014/main" id="{768C865C-748B-D277-2B84-504A91485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0546" r="-1" b="551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D9161-44AE-D074-2CDA-E16E9132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REFRENCES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EB6A9-4E79-0A1C-980B-F5F893C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700" dirty="0">
                <a:solidFill>
                  <a:schemeClr val="bg1"/>
                </a:solidFill>
              </a:rPr>
              <a:t>Facebook</a:t>
            </a:r>
          </a:p>
          <a:p>
            <a:pPr algn="l"/>
            <a:r>
              <a:rPr lang="en-US" sz="1700" dirty="0">
                <a:solidFill>
                  <a:schemeClr val="bg1"/>
                </a:solidFill>
                <a:hlinkClick r:id="rId3"/>
              </a:rPr>
              <a:t>https://www.facebook.com/profile.php?id=61555290137986</a:t>
            </a:r>
            <a:endParaRPr lang="en-US" sz="1700" dirty="0">
              <a:solidFill>
                <a:schemeClr val="bg1"/>
              </a:solidFill>
            </a:endParaRPr>
          </a:p>
          <a:p>
            <a:pPr algn="l"/>
            <a:r>
              <a:rPr lang="en-US" sz="1700" dirty="0">
                <a:solidFill>
                  <a:schemeClr val="bg1"/>
                </a:solidFill>
              </a:rPr>
              <a:t>Website</a:t>
            </a:r>
          </a:p>
          <a:p>
            <a:pPr algn="l"/>
            <a:r>
              <a:rPr lang="en-US" sz="1700" dirty="0">
                <a:solidFill>
                  <a:schemeClr val="bg1"/>
                </a:solidFill>
                <a:hlinkClick r:id="rId4"/>
              </a:rPr>
              <a:t>https://20b-083-cs.wixsite.com/resinique</a:t>
            </a:r>
            <a:endParaRPr lang="en-US" sz="1700" dirty="0">
              <a:solidFill>
                <a:schemeClr val="bg1"/>
              </a:solidFill>
            </a:endParaRPr>
          </a:p>
          <a:p>
            <a:pPr algn="l"/>
            <a:r>
              <a:rPr lang="en-US" sz="1700" dirty="0">
                <a:solidFill>
                  <a:schemeClr val="bg1"/>
                </a:solidFill>
              </a:rPr>
              <a:t>Instagram</a:t>
            </a:r>
          </a:p>
          <a:p>
            <a:pPr algn="l"/>
            <a:r>
              <a:rPr lang="en-US" sz="1700" dirty="0">
                <a:solidFill>
                  <a:schemeClr val="bg1"/>
                </a:solidFill>
                <a:hlinkClick r:id="rId5"/>
              </a:rPr>
              <a:t>https://www.instagram.com/resinique.pk/</a:t>
            </a:r>
            <a:endParaRPr lang="en-US" sz="1700" dirty="0">
              <a:solidFill>
                <a:schemeClr val="bg1"/>
              </a:solidFill>
            </a:endParaRPr>
          </a:p>
          <a:p>
            <a:pPr algn="l"/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5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d and a round white lid&#10;&#10;Description automatically generated">
            <a:extLst>
              <a:ext uri="{FF2B5EF4-FFF2-40B4-BE49-F238E27FC236}">
                <a16:creationId xmlns:a16="http://schemas.microsoft.com/office/drawing/2014/main" id="{2DA8DD60-16A4-F475-4141-403D88AFF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1" b="3350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75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4A15D-BED7-1B4F-8144-47FDBDBA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 SHOWCASE</a:t>
            </a:r>
          </a:p>
        </p:txBody>
      </p:sp>
      <p:pic>
        <p:nvPicPr>
          <p:cNvPr id="6" name="Picture Placeholder 5" descr="A group of blue coasters next to a glass of water&#10;&#10;Description automatically generated">
            <a:extLst>
              <a:ext uri="{FF2B5EF4-FFF2-40B4-BE49-F238E27FC236}">
                <a16:creationId xmlns:a16="http://schemas.microsoft.com/office/drawing/2014/main" id="{DC19BEDA-CD8E-1506-E954-7ADDB0F699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r="17960" b="-2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8" name="Picture 7" descr="A couple of pink letters with gold chains and flowers&#10;&#10;Description automatically generated">
            <a:extLst>
              <a:ext uri="{FF2B5EF4-FFF2-40B4-BE49-F238E27FC236}">
                <a16:creationId xmlns:a16="http://schemas.microsoft.com/office/drawing/2014/main" id="{059378C2-1FA7-E034-01E5-C7A50860F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r="23449" b="2"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0" name="Picture 9" descr="A bookmark with gold and red flowers on top of it&#10;&#10;Description automatically generated">
            <a:extLst>
              <a:ext uri="{FF2B5EF4-FFF2-40B4-BE49-F238E27FC236}">
                <a16:creationId xmlns:a16="http://schemas.microsoft.com/office/drawing/2014/main" id="{35A42E20-B68A-008F-D98C-38E9A28D40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r="2179" b="1"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12" name="Picture 11" descr="A group of blue bags with polka dots&#10;&#10;Description automatically generated">
            <a:extLst>
              <a:ext uri="{FF2B5EF4-FFF2-40B4-BE49-F238E27FC236}">
                <a16:creationId xmlns:a16="http://schemas.microsoft.com/office/drawing/2014/main" id="{18248FC7-35C3-2A4F-68CB-D418F6278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5" r="30213" b="4"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55B4F-4050-4B1F-82A8-180E74CF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EA4C97B-84C4-4658-A6D6-600CB62B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FE591E-19B9-480D-9B26-EB96D70C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6B7ABEDD-2E9E-A2C6-87B4-6E24B58067C9}"/>
              </a:ext>
            </a:extLst>
          </p:cNvPr>
          <p:cNvSpPr txBox="1">
            <a:spLocks/>
          </p:cNvSpPr>
          <p:nvPr/>
        </p:nvSpPr>
        <p:spPr>
          <a:xfrm>
            <a:off x="0" y="125567"/>
            <a:ext cx="1387129" cy="4860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defRPr>
            </a:lvl1pPr>
          </a:lstStyle>
          <a:p>
            <a:r>
              <a:rPr lang="en-US" dirty="0"/>
              <a:t>Coaster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DFF303E-9C7F-3064-8666-A6A6AC3DD90B}"/>
              </a:ext>
            </a:extLst>
          </p:cNvPr>
          <p:cNvSpPr txBox="1">
            <a:spLocks/>
          </p:cNvSpPr>
          <p:nvPr/>
        </p:nvSpPr>
        <p:spPr>
          <a:xfrm>
            <a:off x="3069119" y="-657"/>
            <a:ext cx="2133601" cy="354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Key Chain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D63396-21C6-B32B-5A26-F237287BA7A2}"/>
              </a:ext>
            </a:extLst>
          </p:cNvPr>
          <p:cNvSpPr txBox="1">
            <a:spLocks/>
          </p:cNvSpPr>
          <p:nvPr/>
        </p:nvSpPr>
        <p:spPr>
          <a:xfrm>
            <a:off x="6191250" y="15647"/>
            <a:ext cx="2197376" cy="516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Bookmark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CA926DB-FA4D-BC3F-5B67-9796F358CCBD}"/>
              </a:ext>
            </a:extLst>
          </p:cNvPr>
          <p:cNvSpPr txBox="1">
            <a:spLocks/>
          </p:cNvSpPr>
          <p:nvPr/>
        </p:nvSpPr>
        <p:spPr>
          <a:xfrm>
            <a:off x="9143997" y="5092"/>
            <a:ext cx="2188886" cy="486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Goodie Bag</a:t>
            </a:r>
          </a:p>
        </p:txBody>
      </p:sp>
    </p:spTree>
    <p:extLst>
      <p:ext uri="{BB962C8B-B14F-4D97-AF65-F5344CB8AC3E}">
        <p14:creationId xmlns:p14="http://schemas.microsoft.com/office/powerpoint/2010/main" val="349416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blue and white coasters&#10;&#10;Description automatically generated">
            <a:extLst>
              <a:ext uri="{FF2B5EF4-FFF2-40B4-BE49-F238E27FC236}">
                <a16:creationId xmlns:a16="http://schemas.microsoft.com/office/drawing/2014/main" id="{D585CB06-3D7F-1ECB-84B0-D128251ED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29234"/>
          <a:stretch/>
        </p:blipFill>
        <p:spPr>
          <a:xfrm>
            <a:off x="-3028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A28D2-E755-998E-FEC4-A08E6B13E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effectLst/>
              </a:rPr>
              <a:t>Business Overview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8D151-2E3D-B8BC-BFF0-B56290743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97888"/>
            <a:ext cx="10515600" cy="475843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/>
              </a:rPr>
              <a:t>Our business is a dynamic e-commerce business that specializes in the sale of custom art and craft items as resin masterpieces, goodie bags, keychains, bookmarks</a:t>
            </a:r>
            <a:endParaRPr lang="en-US" sz="2000" b="1" dirty="0">
              <a:solidFill>
                <a:schemeClr val="bg1"/>
              </a:solidFill>
              <a:effectLst/>
            </a:endParaRPr>
          </a:p>
          <a:p>
            <a:pPr algn="l"/>
            <a:endParaRPr lang="en-US" sz="1500" b="1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</a:rPr>
              <a:t>Brand Name</a:t>
            </a:r>
            <a:r>
              <a:rPr lang="en-US" sz="1500" dirty="0">
                <a:solidFill>
                  <a:schemeClr val="bg1"/>
                </a:solidFill>
                <a:effectLst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Resinique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algn="l"/>
            <a:endParaRPr lang="en-US" sz="1500" dirty="0">
              <a:solidFill>
                <a:schemeClr val="bg1"/>
              </a:solidFill>
            </a:endParaRPr>
          </a:p>
          <a:p>
            <a:pPr marR="0" algn="l">
              <a:spcBef>
                <a:spcPts val="0"/>
              </a:spcBef>
              <a:spcAft>
                <a:spcPts val="1920"/>
              </a:spcAft>
            </a:pPr>
            <a:r>
              <a:rPr lang="en-US" b="1" dirty="0">
                <a:solidFill>
                  <a:schemeClr val="bg1"/>
                </a:solidFill>
                <a:effectLst/>
              </a:rPr>
              <a:t>Founder/Owner (CEO):</a:t>
            </a:r>
            <a:r>
              <a:rPr lang="en-US" dirty="0">
                <a:solidFill>
                  <a:schemeClr val="bg1"/>
                </a:solidFill>
                <a:effectLst/>
              </a:rPr>
              <a:t>  </a:t>
            </a:r>
            <a:r>
              <a:rPr lang="en-US" sz="2000" dirty="0">
                <a:solidFill>
                  <a:schemeClr val="bg1"/>
                </a:solidFill>
                <a:effectLst/>
              </a:rPr>
              <a:t>Saif-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ur</a:t>
            </a:r>
            <a:r>
              <a:rPr lang="en-US" sz="2000" dirty="0">
                <a:solidFill>
                  <a:schemeClr val="bg1"/>
                </a:solidFill>
                <a:effectLst/>
              </a:rPr>
              <a:t>-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rehman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Company Type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000" dirty="0">
                <a:solidFill>
                  <a:schemeClr val="bg1"/>
                </a:solidFill>
                <a:effectLst/>
              </a:rPr>
              <a:t> is a partnership of three individuals who share all of the company's responsibilities, liabilities, profit and loss, and management control. 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Mission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effectLst/>
              </a:rPr>
              <a:t>Our devotion to establishing a thriving artistic community</a:t>
            </a:r>
            <a:r>
              <a:rPr lang="en-US" sz="1500" dirty="0">
                <a:solidFill>
                  <a:schemeClr val="bg1"/>
                </a:solidFill>
                <a:effectLst/>
              </a:rPr>
              <a:t>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Vision</a:t>
            </a:r>
            <a:endParaRPr lang="en-US" sz="2000" dirty="0">
              <a:solidFill>
                <a:schemeClr val="bg1"/>
              </a:solidFill>
              <a:effectLst/>
              <a:highlight>
                <a:srgbClr val="000000"/>
              </a:highlight>
            </a:endParaRP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000" b="1" i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</a:rPr>
              <a:t>hopes to become a National leader in the art and craft e-commerce sector in the next 5 years</a:t>
            </a:r>
          </a:p>
          <a:p>
            <a:pPr marR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effectLst/>
            </a:endParaRPr>
          </a:p>
          <a:p>
            <a:pPr marL="0" marR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9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blue and white coasters&#10;&#10;Description automatically generated">
            <a:extLst>
              <a:ext uri="{FF2B5EF4-FFF2-40B4-BE49-F238E27FC236}">
                <a16:creationId xmlns:a16="http://schemas.microsoft.com/office/drawing/2014/main" id="{462CDE90-DC1F-8999-05AC-03DA9351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b="29234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6ACA7-BA8F-A860-1574-C3DB20E4D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484727"/>
            <a:ext cx="6305404" cy="3012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DESIGNATION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2B5B9-2FD8-6490-AF86-C1B6CCF84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Founder/Owner (CEO):</a:t>
            </a:r>
            <a:r>
              <a:rPr lang="en-US">
                <a:solidFill>
                  <a:srgbClr val="FFFFFF"/>
                </a:solidFill>
                <a:effectLst/>
              </a:rPr>
              <a:t>  Saif-ur-rehman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Creative Director/Designer:</a:t>
            </a:r>
            <a:r>
              <a:rPr lang="en-US">
                <a:solidFill>
                  <a:srgbClr val="FFFFFF"/>
                </a:solidFill>
                <a:effectLst/>
              </a:rPr>
              <a:t>  Saif-ur-rehman, Faiqa Talib, Musab Khan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Customer Service/Logistics: </a:t>
            </a:r>
            <a:r>
              <a:rPr lang="en-US">
                <a:solidFill>
                  <a:srgbClr val="FFFFFF"/>
                </a:solidFill>
                <a:effectLst/>
              </a:rPr>
              <a:t> Faiqa Talib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Marketing Manager: </a:t>
            </a:r>
            <a:r>
              <a:rPr lang="en-US">
                <a:solidFill>
                  <a:srgbClr val="FFFFFF"/>
                </a:solidFill>
                <a:effectLst/>
              </a:rPr>
              <a:t> Faiqa Talib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Production Manager/Craftsman:</a:t>
            </a:r>
            <a:r>
              <a:rPr lang="en-US">
                <a:solidFill>
                  <a:srgbClr val="FFFFFF"/>
                </a:solidFill>
                <a:effectLst/>
              </a:rPr>
              <a:t>  Musab Khan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Sales Manager:</a:t>
            </a:r>
            <a:r>
              <a:rPr lang="en-US">
                <a:solidFill>
                  <a:srgbClr val="FFFFFF"/>
                </a:solidFill>
                <a:effectLst/>
              </a:rPr>
              <a:t>  Musab Khan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Finance/Accounting: </a:t>
            </a:r>
            <a:r>
              <a:rPr lang="en-US">
                <a:solidFill>
                  <a:srgbClr val="FFFFFF"/>
                </a:solidFill>
                <a:effectLst/>
              </a:rPr>
              <a:t> Saif-ur-rehman</a:t>
            </a:r>
          </a:p>
          <a:p>
            <a:pPr marL="0" marR="0" indent="-228600" algn="l">
              <a:spcBef>
                <a:spcPts val="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effectLst/>
              </a:rPr>
              <a:t>E-commerce Specialist:</a:t>
            </a:r>
            <a:r>
              <a:rPr lang="en-US">
                <a:solidFill>
                  <a:srgbClr val="FFFFFF"/>
                </a:solidFill>
                <a:effectLst/>
              </a:rPr>
              <a:t>  Saif-ur-rehman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6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ookmark with gold and red flowers on top of it&#10;&#10;Description automatically generated">
            <a:extLst>
              <a:ext uri="{FF2B5EF4-FFF2-40B4-BE49-F238E27FC236}">
                <a16:creationId xmlns:a16="http://schemas.microsoft.com/office/drawing/2014/main" id="{082190F4-0EB0-43BB-3D9D-C19FD66BF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5" b="233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AD440-739B-232C-7646-B6CCA6DA7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600" b="1">
                <a:solidFill>
                  <a:schemeClr val="bg1"/>
                </a:solidFill>
                <a:effectLst/>
              </a:rPr>
              <a:t>EXECUTIVE SUMMARY OF BUSINESS MODEL</a:t>
            </a:r>
            <a:endParaRPr lang="en-US" sz="4600" b="1">
              <a:solidFill>
                <a:schemeClr val="bg1"/>
              </a:solidFill>
            </a:endParaRPr>
          </a:p>
        </p:txBody>
      </p:sp>
      <p:sp>
        <p:nvSpPr>
          <p:cNvPr id="5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D6FF6-999E-1B44-C163-51BFB1C6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4884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Product Range</a:t>
            </a:r>
          </a:p>
          <a:p>
            <a:pPr algn="l"/>
            <a:r>
              <a:rPr lang="en-US" sz="2200" dirty="0">
                <a:solidFill>
                  <a:schemeClr val="bg1"/>
                </a:solidFill>
                <a:effectLst/>
              </a:rPr>
              <a:t>Our diversified catalogue features a wide range of handcrafted products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Customization </a:t>
            </a:r>
          </a:p>
          <a:p>
            <a:pPr algn="l"/>
            <a:r>
              <a:rPr lang="en-US" sz="2200" dirty="0">
                <a:solidFill>
                  <a:schemeClr val="bg1"/>
                </a:solidFill>
                <a:effectLst/>
              </a:rPr>
              <a:t>We distinguish ourselves by offering a one-of-a-kind customization service that allows consumers</a:t>
            </a:r>
            <a:endParaRPr lang="en-US" sz="2200" dirty="0">
              <a:solidFill>
                <a:schemeClr val="bg1"/>
              </a:solidFill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Market Focus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 </a:t>
            </a:r>
          </a:p>
          <a:p>
            <a:pPr algn="l"/>
            <a:r>
              <a:rPr lang="en-US" sz="22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200" dirty="0">
                <a:solidFill>
                  <a:schemeClr val="bg1"/>
                </a:solidFill>
                <a:effectLst/>
              </a:rPr>
              <a:t> targets youth, small fabric industries, event planning organizations and arts and crafts lovers in both B2B and B2C areas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Sales Models</a:t>
            </a:r>
            <a:endParaRPr lang="en-US" dirty="0">
              <a:solidFill>
                <a:schemeClr val="bg1"/>
              </a:solidFill>
              <a:effectLst/>
              <a:highlight>
                <a:srgbClr val="000000"/>
              </a:highlight>
            </a:endParaRPr>
          </a:p>
          <a:p>
            <a:pPr algn="l"/>
            <a:r>
              <a:rPr lang="en-US" sz="2200" dirty="0">
                <a:solidFill>
                  <a:schemeClr val="bg1"/>
                </a:solidFill>
                <a:effectLst/>
              </a:rPr>
              <a:t>Orders and payments are secured through a variety of channels, including online transactions via </a:t>
            </a:r>
            <a:r>
              <a:rPr lang="en-US" sz="2200" dirty="0" err="1">
                <a:solidFill>
                  <a:schemeClr val="bg1"/>
                </a:solidFill>
                <a:effectLst/>
              </a:rPr>
              <a:t>JazzCash</a:t>
            </a:r>
            <a:r>
              <a:rPr lang="en-US" sz="2200" dirty="0">
                <a:solidFill>
                  <a:schemeClr val="bg1"/>
                </a:solidFill>
                <a:effectLst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/>
              </a:rPr>
              <a:t>EasyPaisaor</a:t>
            </a:r>
            <a:r>
              <a:rPr lang="en-US" sz="2200" dirty="0">
                <a:solidFill>
                  <a:schemeClr val="bg1"/>
                </a:solidFill>
                <a:effectLst/>
              </a:rPr>
              <a:t> other fintech, We also provide the option of paying cash on delivery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8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ookmark with gold and red flowers on top of it&#10;&#10;Description automatically generated">
            <a:extLst>
              <a:ext uri="{FF2B5EF4-FFF2-40B4-BE49-F238E27FC236}">
                <a16:creationId xmlns:a16="http://schemas.microsoft.com/office/drawing/2014/main" id="{2F105AD6-E1C2-8A7B-A8D2-82E56728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5" b="2337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6B264-2193-8FC5-1313-23155B8F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</a:rPr>
              <a:t>CONTINUE</a:t>
            </a:r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5BB64-097E-6242-09C0-49420F13B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4884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Product/Industry</a:t>
            </a:r>
            <a:endParaRPr lang="en-US" dirty="0">
              <a:solidFill>
                <a:schemeClr val="bg1"/>
              </a:solidFill>
              <a:effectLst/>
              <a:highlight>
                <a:srgbClr val="000000"/>
              </a:highlight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effectLst/>
              </a:rPr>
              <a:t>Our focus is on delivering unique and artistic expressions that engage with our clients, from </a:t>
            </a:r>
            <a:r>
              <a:rPr lang="en-US" sz="2000" b="1" i="1" dirty="0">
                <a:solidFill>
                  <a:schemeClr val="bg1"/>
                </a:solidFill>
                <a:effectLst/>
              </a:rPr>
              <a:t>customizable</a:t>
            </a:r>
            <a:r>
              <a:rPr lang="en-US" sz="2000" dirty="0">
                <a:solidFill>
                  <a:schemeClr val="bg1"/>
                </a:solidFill>
                <a:effectLst/>
              </a:rPr>
              <a:t> resin products to curated goodie bags, keychains, and bookmarks.</a:t>
            </a:r>
          </a:p>
          <a:p>
            <a:pPr algn="l"/>
            <a:br>
              <a:rPr lang="en-US" sz="2000" dirty="0">
                <a:solidFill>
                  <a:schemeClr val="bg1"/>
                </a:solidFill>
                <a:effectLst/>
              </a:rPr>
            </a:b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Target Market</a:t>
            </a:r>
            <a:endParaRPr lang="en-US" dirty="0">
              <a:solidFill>
                <a:schemeClr val="bg1"/>
              </a:solidFill>
              <a:effectLst/>
              <a:highlight>
                <a:srgbClr val="000000"/>
              </a:highlight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effectLst/>
              </a:rPr>
              <a:t>Teenagers, small fabric enterprises, and those with a keen interest in arts and crafts are our key target markets. </a:t>
            </a:r>
          </a:p>
          <a:p>
            <a:pPr algn="l"/>
            <a:br>
              <a:rPr lang="en-US" sz="2000" dirty="0">
                <a:solidFill>
                  <a:schemeClr val="bg1"/>
                </a:solidFill>
                <a:effectLst/>
              </a:rPr>
            </a:b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Sales Channel</a:t>
            </a:r>
            <a:endParaRPr lang="en-US" dirty="0">
              <a:solidFill>
                <a:schemeClr val="bg1"/>
              </a:solidFill>
              <a:effectLst/>
              <a:highlight>
                <a:srgbClr val="000000"/>
              </a:highlight>
            </a:endParaRPr>
          </a:p>
          <a:p>
            <a:pPr algn="l"/>
            <a:r>
              <a:rPr lang="en-US" sz="2000" dirty="0" err="1">
                <a:solidFill>
                  <a:schemeClr val="bg1"/>
                </a:solidFill>
                <a:effectLst/>
              </a:rPr>
              <a:t>Resinique</a:t>
            </a:r>
            <a:r>
              <a:rPr lang="en-US" sz="2000" dirty="0">
                <a:solidFill>
                  <a:schemeClr val="bg1"/>
                </a:solidFill>
                <a:effectLst/>
              </a:rPr>
              <a:t> is active on Instagram and Facebook, and we use these social media platforms as our key sales channels. Our website allows customers to easily browse, order, and customize products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6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key chains with different colors and shapes&#10;&#10;Description automatically generated">
            <a:extLst>
              <a:ext uri="{FF2B5EF4-FFF2-40B4-BE49-F238E27FC236}">
                <a16:creationId xmlns:a16="http://schemas.microsoft.com/office/drawing/2014/main" id="{CBE7019D-AA1E-9A07-C9EC-90E76AAB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" b="1991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460DB-F94C-B1FE-2AAD-047196E6D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effectLst/>
              </a:rPr>
              <a:t>MARKET ANALYSIS</a:t>
            </a:r>
            <a:endParaRPr lang="en-US" sz="5400" b="1">
              <a:solidFill>
                <a:schemeClr val="bg1"/>
              </a:solidFill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7AEAB-0EFD-AAF2-3BD4-0F407549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66900"/>
            <a:ext cx="10515600" cy="47203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/>
              </a:rPr>
              <a:t>Competitive Market Analysis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r>
              <a:rPr lang="en-US" sz="150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</a:rPr>
              <a:t>This crucial component of our business plan goes into the complexities of our industry, , the competitive forces at work, and a thorough understanding of our target consumer demographic</a:t>
            </a:r>
          </a:p>
          <a:p>
            <a:pPr algn="l"/>
            <a:r>
              <a:rPr lang="en-US" sz="2000" b="1" dirty="0" err="1">
                <a:solidFill>
                  <a:schemeClr val="bg1"/>
                </a:solidFill>
                <a:effectLst/>
              </a:rPr>
              <a:t>ExistingCompetition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2000" b="1" dirty="0" err="1">
                <a:solidFill>
                  <a:schemeClr val="bg1"/>
                </a:solidFill>
                <a:effectLst/>
              </a:rPr>
              <a:t>resinartbyainaat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Strengths</a:t>
            </a:r>
            <a:r>
              <a:rPr lang="en-US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: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</a:rPr>
              <a:t>Include artistic resin creations and a well-established brand presence</a:t>
            </a:r>
            <a:r>
              <a:rPr lang="en-US" sz="1500" dirty="0">
                <a:solidFill>
                  <a:schemeClr val="bg1"/>
                </a:solidFill>
                <a:effectLst/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Weaknesses: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</a:rPr>
              <a:t>Include a limited product offering </a:t>
            </a:r>
            <a:r>
              <a:rPr lang="en-US" sz="1800" dirty="0">
                <a:solidFill>
                  <a:schemeClr val="bg1"/>
                </a:solidFill>
              </a:rPr>
              <a:t>and potential </a:t>
            </a:r>
            <a:r>
              <a:rPr lang="en-US" sz="1800" dirty="0">
                <a:solidFill>
                  <a:schemeClr val="bg1"/>
                </a:solidFill>
                <a:effectLst/>
              </a:rPr>
              <a:t>scalability issues.</a:t>
            </a:r>
          </a:p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madiha_safaa_resin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Strengths: </a:t>
            </a:r>
            <a:r>
              <a:rPr lang="en-US" sz="1800" dirty="0">
                <a:solidFill>
                  <a:schemeClr val="bg1"/>
                </a:solidFill>
              </a:rPr>
              <a:t>Include smaller market presence, potential for larger offers.</a:t>
            </a:r>
            <a:endParaRPr lang="en-US" sz="1500" dirty="0">
              <a:solidFill>
                <a:schemeClr val="bg1"/>
              </a:solidFill>
            </a:endParaRPr>
          </a:p>
          <a:p>
            <a:pPr marR="0" lvl="0" algn="l">
              <a:spcBef>
                <a:spcPts val="120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bg1"/>
                </a:solidFill>
              </a:rPr>
              <a:t>craftsbynahima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</a:p>
          <a:p>
            <a:pPr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Strengths: </a:t>
            </a:r>
            <a:r>
              <a:rPr lang="en-US" sz="1800" dirty="0">
                <a:solidFill>
                  <a:schemeClr val="bg1"/>
                </a:solidFill>
              </a:rPr>
              <a:t>Includes a wide range of handcrafted objects, with the potential for distinctive designs.</a:t>
            </a:r>
          </a:p>
          <a:p>
            <a:pPr marR="0" lvl="0" indent="-228600" algn="l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</a:rPr>
              <a:t>Weaknesses: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There may be a lack of a specific focus on resin products, as well as opportunity for specialization.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3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757B7-5C31-63AD-34C9-7666FA3E5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SWOT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04523A-A8E4-0B92-9E6C-B86FDF203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02062"/>
              </p:ext>
            </p:extLst>
          </p:nvPr>
        </p:nvGraphicFramePr>
        <p:xfrm>
          <a:off x="4038600" y="1084405"/>
          <a:ext cx="7188200" cy="4685802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648207">
                  <a:extLst>
                    <a:ext uri="{9D8B030D-6E8A-4147-A177-3AD203B41FA5}">
                      <a16:colId xmlns:a16="http://schemas.microsoft.com/office/drawing/2014/main" val="4120329296"/>
                    </a:ext>
                  </a:extLst>
                </a:gridCol>
                <a:gridCol w="3539993">
                  <a:extLst>
                    <a:ext uri="{9D8B030D-6E8A-4147-A177-3AD203B41FA5}">
                      <a16:colId xmlns:a16="http://schemas.microsoft.com/office/drawing/2014/main" val="2408504608"/>
                    </a:ext>
                  </a:extLst>
                </a:gridCol>
              </a:tblGrid>
              <a:tr h="2776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Strength: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Unique and Handcrafted Products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Customization and Personalization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Online Presence and Social Media Engagement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Direct Interaction with Customers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735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Operational Flexibility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4841" marR="748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Weaknesses: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Product Range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Marketing Budget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Dependency on Online Platforms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735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4841" marR="74841" marT="0" marB="0"/>
                </a:tc>
                <a:extLst>
                  <a:ext uri="{0D108BD9-81ED-4DB2-BD59-A6C34878D82A}">
                    <a16:rowId xmlns:a16="http://schemas.microsoft.com/office/drawing/2014/main" val="2620643395"/>
                  </a:ext>
                </a:extLst>
              </a:tr>
              <a:tr h="19092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Opportunities: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Market Expansion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Collaborations and Partnerships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Diversification of Product Line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735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4841" marR="7484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Threats</a:t>
                      </a:r>
                      <a:r>
                        <a:rPr lang="en-US" sz="1200" dirty="0">
                          <a:effectLst/>
                        </a:rPr>
                        <a:t>: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1" dirty="0">
                          <a:effectLst/>
                        </a:rPr>
                        <a:t>Competition from Established Brands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1" dirty="0">
                          <a:effectLst/>
                        </a:rPr>
                        <a:t>Supply Chain Disruptions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1" dirty="0">
                          <a:effectLst/>
                        </a:rPr>
                        <a:t>Economic Downturn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735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4841" marR="74841" marT="0" marB="0"/>
                </a:tc>
                <a:extLst>
                  <a:ext uri="{0D108BD9-81ED-4DB2-BD59-A6C34878D82A}">
                    <a16:rowId xmlns:a16="http://schemas.microsoft.com/office/drawing/2014/main" val="225418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47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1202</Words>
  <Application>Microsoft Office PowerPoint</Application>
  <PresentationFormat>Widescreen</PresentationFormat>
  <Paragraphs>132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Meiryo</vt:lpstr>
      <vt:lpstr>ADLaM Display</vt:lpstr>
      <vt:lpstr>Arial</vt:lpstr>
      <vt:lpstr>Calibri</vt:lpstr>
      <vt:lpstr>Calibri Light</vt:lpstr>
      <vt:lpstr>Symbol</vt:lpstr>
      <vt:lpstr>Times New Roman</vt:lpstr>
      <vt:lpstr>Office Theme</vt:lpstr>
      <vt:lpstr>MARKETING PROJECT</vt:lpstr>
      <vt:lpstr>BUSINESS PLAN </vt:lpstr>
      <vt:lpstr>PRODUCT SHOWCASE</vt:lpstr>
      <vt:lpstr>Business Overview</vt:lpstr>
      <vt:lpstr>DESIGNATION</vt:lpstr>
      <vt:lpstr>EXECUTIVE SUMMARY OF BUSINESS MODEL</vt:lpstr>
      <vt:lpstr>CONTINUE</vt:lpstr>
      <vt:lpstr>MARKET ANALYSIS</vt:lpstr>
      <vt:lpstr>SWOT ANALYSIS</vt:lpstr>
      <vt:lpstr>INDUSTRY REPORT</vt:lpstr>
      <vt:lpstr>Market Segment</vt:lpstr>
      <vt:lpstr>Marketing of the Company</vt:lpstr>
      <vt:lpstr>Marketing Plan and Operations</vt:lpstr>
      <vt:lpstr>Organic Marketing</vt:lpstr>
      <vt:lpstr>FAMOUS REACH</vt:lpstr>
      <vt:lpstr>SURVEY</vt:lpstr>
      <vt:lpstr>SURVEY STATES</vt:lpstr>
      <vt:lpstr>OPERATION</vt:lpstr>
      <vt:lpstr>REVIEWS</vt:lpstr>
      <vt:lpstr>PAYMENT PROOF</vt:lpstr>
      <vt:lpstr>FINANCAL STATEMENTS</vt:lpstr>
      <vt:lpstr>REFRENCES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MUSAB KHAN</dc:creator>
  <cp:lastModifiedBy>MUSAB KHAN</cp:lastModifiedBy>
  <cp:revision>14</cp:revision>
  <dcterms:created xsi:type="dcterms:W3CDTF">2024-01-16T11:47:38Z</dcterms:created>
  <dcterms:modified xsi:type="dcterms:W3CDTF">2024-01-17T01:17:51Z</dcterms:modified>
</cp:coreProperties>
</file>